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Extra Bold"/>
      <p:regular r:id="rId17"/>
    </p:embeddedFont>
    <p:embeddedFont>
      <p:font typeface="Fraunces Extra Bold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10.png>
</file>

<file path=ppt/media/image-4-11.sv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9-1.png>
</file>

<file path=ppt/media/image-9-2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image" Target="../media/image-4-10.png"/><Relationship Id="rId11" Type="http://schemas.openxmlformats.org/officeDocument/2006/relationships/image" Target="../media/image-4-11.svg"/><Relationship Id="rId12" Type="http://schemas.openxmlformats.org/officeDocument/2006/relationships/slideLayout" Target="../slideLayouts/slideLayout5.xml"/><Relationship Id="rId1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Transforming 3,900 transactions into strategic insights for data-driven profitability and targeted customer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53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Next Steps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630436" y="2264331"/>
            <a:ext cx="4531876" cy="4749760"/>
          </a:xfrm>
          <a:prstGeom prst="roundRect">
            <a:avLst>
              <a:gd name="adj" fmla="val 7207"/>
            </a:avLst>
          </a:prstGeom>
          <a:solidFill>
            <a:srgbClr val="438951"/>
          </a:solidFill>
          <a:ln/>
        </p:spPr>
      </p:sp>
      <p:sp>
        <p:nvSpPr>
          <p:cNvPr id="4" name="Text 2"/>
          <p:cNvSpPr/>
          <p:nvPr/>
        </p:nvSpPr>
        <p:spPr>
          <a:xfrm>
            <a:off x="857250" y="2491145"/>
            <a:ext cx="35684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Implementation Priority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57250" y="3072289"/>
            <a:ext cx="407824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on subscription conversion and targeted retention for immediate revenue impact.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559981" y="251948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559981" y="2874526"/>
            <a:ext cx="4028599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8" name="Text 6"/>
          <p:cNvSpPr/>
          <p:nvPr/>
        </p:nvSpPr>
        <p:spPr>
          <a:xfrm>
            <a:off x="5559981" y="3048833"/>
            <a:ext cx="35106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Demographic Allocation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559981" y="3629978"/>
            <a:ext cx="40285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Shift marketing budget toward age groups and genders generating highest revenue.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15393" y="251948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815393" y="2874526"/>
            <a:ext cx="402871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2" name="Text 10"/>
          <p:cNvSpPr/>
          <p:nvPr/>
        </p:nvSpPr>
        <p:spPr>
          <a:xfrm>
            <a:off x="9815393" y="3048833"/>
            <a:ext cx="28586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Shipping Incentives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15393" y="3629978"/>
            <a:ext cx="402871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Offer free express shipping on orders above average spend to increase basket size.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559981" y="511552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5559981" y="5470565"/>
            <a:ext cx="8284131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6" name="Text 14"/>
          <p:cNvSpPr/>
          <p:nvPr/>
        </p:nvSpPr>
        <p:spPr>
          <a:xfrm>
            <a:off x="5559981" y="5644872"/>
            <a:ext cx="33680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5559981" y="6226016"/>
            <a:ext cx="82841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Track KPIs through Power BI dashboard for ongoing optimization.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70121" y="928926"/>
            <a:ext cx="1350883" cy="323374"/>
          </a:xfrm>
          <a:prstGeom prst="roundRect">
            <a:avLst>
              <a:gd name="adj" fmla="val 40949"/>
            </a:avLst>
          </a:prstGeom>
          <a:solidFill>
            <a:srgbClr val="DDEEE0"/>
          </a:solidFill>
          <a:ln/>
        </p:spPr>
      </p:sp>
      <p:sp>
        <p:nvSpPr>
          <p:cNvPr id="3" name="Text 1"/>
          <p:cNvSpPr/>
          <p:nvPr/>
        </p:nvSpPr>
        <p:spPr>
          <a:xfrm>
            <a:off x="1080373" y="984052"/>
            <a:ext cx="1130379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PROJECT SCOPE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970121" y="1311831"/>
            <a:ext cx="4597837" cy="574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Analysis Overview</a:t>
            </a:r>
            <a:endParaRPr lang="en-US" sz="36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0121" y="2277904"/>
            <a:ext cx="8091488" cy="4854893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9517856" y="2550795"/>
            <a:ext cx="4149804" cy="1336953"/>
          </a:xfrm>
          <a:prstGeom prst="roundRect">
            <a:avLst>
              <a:gd name="adj" fmla="val 12381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9701689" y="2734628"/>
            <a:ext cx="2298859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3,900 Transactions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9701689" y="3170992"/>
            <a:ext cx="3782139" cy="532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Cross-category purchase data analyzed for comprehensive insights.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9517856" y="4036814"/>
            <a:ext cx="4149804" cy="1336953"/>
          </a:xfrm>
          <a:prstGeom prst="roundRect">
            <a:avLst>
              <a:gd name="adj" fmla="val 12381"/>
            </a:avLst>
          </a:prstGeom>
          <a:solidFill>
            <a:srgbClr val="E8F3E8"/>
          </a:solidFill>
          <a:ln/>
        </p:spPr>
      </p:sp>
      <p:sp>
        <p:nvSpPr>
          <p:cNvPr id="10" name="Text 7"/>
          <p:cNvSpPr/>
          <p:nvPr/>
        </p:nvSpPr>
        <p:spPr>
          <a:xfrm>
            <a:off x="9701689" y="4220647"/>
            <a:ext cx="2298859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Strategic Focus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9701689" y="4657011"/>
            <a:ext cx="3782139" cy="532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Product preferences, subscription behavior, and high-value segments.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9517856" y="5522833"/>
            <a:ext cx="4149804" cy="1336953"/>
          </a:xfrm>
          <a:prstGeom prst="roundRect">
            <a:avLst>
              <a:gd name="adj" fmla="val 12381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9701689" y="5706666"/>
            <a:ext cx="2298859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Business Goal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9701689" y="6143030"/>
            <a:ext cx="3782139" cy="532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Convert raw data into actionable strategies for improved profitability.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021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Dataset Profile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16443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19623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Total Records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68665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Comprehensive transaction volume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216443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19623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368665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Rich feature depth for analysis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216443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99.5%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19623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Completeness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368665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Highly reliable dataset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893493" y="4979432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37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8893493" y="601122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893493" y="650164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Minor gaps in review ratings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8784" y="690443"/>
            <a:ext cx="1976914" cy="409694"/>
          </a:xfrm>
          <a:prstGeom prst="roundRect">
            <a:avLst>
              <a:gd name="adj" fmla="val 37600"/>
            </a:avLst>
          </a:prstGeom>
          <a:noFill/>
          <a:ln w="7620">
            <a:solidFill>
              <a:srgbClr val="43895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884753" y="762238"/>
            <a:ext cx="1704975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ENGINEERING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48784" y="1180743"/>
            <a:ext cx="8767286" cy="668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Multi-Stage Refinement Process</a:t>
            </a:r>
            <a:endParaRPr lang="en-US" sz="4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784" y="2854881"/>
            <a:ext cx="8353544" cy="3134558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82732" y="3653309"/>
            <a:ext cx="431484" cy="431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98307" y="5107141"/>
            <a:ext cx="1259934" cy="485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DB Migration</a:t>
            </a:r>
            <a:endParaRPr lang="en-US" sz="13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03095" y="3654118"/>
            <a:ext cx="431484" cy="4314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910445" y="5107141"/>
            <a:ext cx="1259934" cy="485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Feature Engineering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23863" y="3654118"/>
            <a:ext cx="431484" cy="4314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331212" y="5228496"/>
            <a:ext cx="1259934" cy="242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Refinement</a:t>
            </a:r>
            <a:endParaRPr lang="en-US" sz="13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44631" y="3654118"/>
            <a:ext cx="431484" cy="431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751980" y="5107141"/>
            <a:ext cx="1259934" cy="485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Intelligent Imputation</a:t>
            </a:r>
            <a:endParaRPr lang="en-US" sz="135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556769" y="3654118"/>
            <a:ext cx="431484" cy="431484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138229" y="5228496"/>
            <a:ext cx="1259934" cy="242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Audit</a:t>
            </a:r>
            <a:endParaRPr lang="en-US" sz="1350" dirty="0"/>
          </a:p>
        </p:txBody>
      </p:sp>
      <p:sp>
        <p:nvSpPr>
          <p:cNvPr id="16" name="Text 8"/>
          <p:cNvSpPr/>
          <p:nvPr/>
        </p:nvSpPr>
        <p:spPr>
          <a:xfrm>
            <a:off x="748784" y="6216372"/>
            <a:ext cx="8353544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Rigorous Python-based data preparation ensures accuracy and scalability for strategic analysis.</a:t>
            </a:r>
            <a:endParaRPr lang="en-US" sz="1650" dirty="0"/>
          </a:p>
        </p:txBody>
      </p:sp>
      <p:sp>
        <p:nvSpPr>
          <p:cNvPr id="17" name="Text 9"/>
          <p:cNvSpPr/>
          <p:nvPr/>
        </p:nvSpPr>
        <p:spPr>
          <a:xfrm>
            <a:off x="9631918" y="2353628"/>
            <a:ext cx="3658433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Context-Aware Imputation</a:t>
            </a:r>
            <a:endParaRPr lang="en-US" sz="2100" dirty="0"/>
          </a:p>
        </p:txBody>
      </p:sp>
      <p:sp>
        <p:nvSpPr>
          <p:cNvPr id="18" name="Text 10"/>
          <p:cNvSpPr/>
          <p:nvPr/>
        </p:nvSpPr>
        <p:spPr>
          <a:xfrm>
            <a:off x="9631918" y="2889528"/>
            <a:ext cx="4257199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Resolved 37 missing review ratings using category-specific medians, preventing bias from global averages.</a:t>
            </a:r>
            <a:endParaRPr lang="en-US" sz="1650" dirty="0"/>
          </a:p>
        </p:txBody>
      </p:sp>
      <p:sp>
        <p:nvSpPr>
          <p:cNvPr id="19" name="Text 11"/>
          <p:cNvSpPr/>
          <p:nvPr/>
        </p:nvSpPr>
        <p:spPr>
          <a:xfrm>
            <a:off x="9631918" y="4088844"/>
            <a:ext cx="2764036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Feature Engineering</a:t>
            </a:r>
            <a:endParaRPr lang="en-US" sz="2100" dirty="0"/>
          </a:p>
        </p:txBody>
      </p:sp>
      <p:sp>
        <p:nvSpPr>
          <p:cNvPr id="20" name="Text 12"/>
          <p:cNvSpPr/>
          <p:nvPr/>
        </p:nvSpPr>
        <p:spPr>
          <a:xfrm>
            <a:off x="9631918" y="4624745"/>
            <a:ext cx="4257199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 Age Grouping and Purchase Frequency metrics for deeper customer segmentation.</a:t>
            </a:r>
            <a:endParaRPr lang="en-US" sz="1650" dirty="0"/>
          </a:p>
        </p:txBody>
      </p:sp>
      <p:sp>
        <p:nvSpPr>
          <p:cNvPr id="21" name="Text 13"/>
          <p:cNvSpPr/>
          <p:nvPr/>
        </p:nvSpPr>
        <p:spPr>
          <a:xfrm>
            <a:off x="9631918" y="5824061"/>
            <a:ext cx="2677597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Database Migration</a:t>
            </a:r>
            <a:endParaRPr lang="en-US" sz="2100" dirty="0"/>
          </a:p>
        </p:txBody>
      </p:sp>
      <p:sp>
        <p:nvSpPr>
          <p:cNvPr id="22" name="Text 14"/>
          <p:cNvSpPr/>
          <p:nvPr/>
        </p:nvSpPr>
        <p:spPr>
          <a:xfrm>
            <a:off x="9631918" y="6359962"/>
            <a:ext cx="4257199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Integrated into Microsoft SQL Server for advanced querying and long-term scalability.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6859"/>
            <a:ext cx="117859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Business Insights from SQL Analysis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99266"/>
            <a:ext cx="1767840" cy="1767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750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241012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Male customers generated $157,890 vs. female customers at $75,191 in total revenue.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2699266"/>
            <a:ext cx="1767840" cy="17678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750594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595342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Identified customers using discounts who still exceed average purchase amounts.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2699266"/>
            <a:ext cx="1767840" cy="17678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750594"/>
            <a:ext cx="29094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Top-Rated Products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241012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Gloves (3.86), Sandals (3.84), and Boots (3.82) lead in customer satisfaction.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699266"/>
            <a:ext cx="1767840" cy="17678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750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Shipping Analysis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241012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Express shipping averages $60 per order vs. $58 for standard delivery.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603"/>
            <a:ext cx="11380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Subscription &amp; Customer Segmentation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43817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315891" y="6573388"/>
            <a:ext cx="226814" cy="226814"/>
          </a:xfrm>
          <a:prstGeom prst="roundRect">
            <a:avLst>
              <a:gd name="adj" fmla="val 8063"/>
            </a:avLst>
          </a:prstGeom>
          <a:solidFill>
            <a:srgbClr val="19331E"/>
          </a:solidFill>
          <a:ln/>
        </p:spPr>
      </p:sp>
      <p:sp>
        <p:nvSpPr>
          <p:cNvPr id="5" name="Text 2"/>
          <p:cNvSpPr/>
          <p:nvPr/>
        </p:nvSpPr>
        <p:spPr>
          <a:xfrm>
            <a:off x="3603665" y="6573388"/>
            <a:ext cx="125599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Subscribers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5012055" y="6573388"/>
            <a:ext cx="226814" cy="226814"/>
          </a:xfrm>
          <a:prstGeom prst="roundRect">
            <a:avLst>
              <a:gd name="adj" fmla="val 8063"/>
            </a:avLst>
          </a:prstGeom>
          <a:solidFill>
            <a:srgbClr val="52A863"/>
          </a:solidFill>
          <a:ln/>
        </p:spPr>
      </p:sp>
      <p:sp>
        <p:nvSpPr>
          <p:cNvPr id="7" name="Text 4"/>
          <p:cNvSpPr/>
          <p:nvPr/>
        </p:nvSpPr>
        <p:spPr>
          <a:xfrm>
            <a:off x="5299829" y="6573388"/>
            <a:ext cx="1817370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Non-Subscribers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38943" y="2668905"/>
            <a:ext cx="31127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Subscription Insights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638943" y="3250049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Only 27% of customers subscribe, yet both groups show similar $59 average spend. Significant opportunity for subscription conversion.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38943" y="4928473"/>
            <a:ext cx="28811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Segments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9638943" y="5509617"/>
            <a:ext cx="4205168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Loyal: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3,116 customers (80%)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Returning: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701 customers (18%)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New: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83 customers (2%)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603"/>
            <a:ext cx="117196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Performance by Category &amp; Age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46390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6292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Category Leaders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38943" y="3210401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Clothing dominates with $104K revenue and 1,737 sales, followed by Accessories at $74K.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638943" y="45259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Age Group Revenue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38943" y="5107067"/>
            <a:ext cx="4205168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Young Adult: $62,143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Middle-Aged: $59,197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Adult: $55,978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Senior: $55,763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9581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Interactive visualization platform enabling real-time exploration of customer behavior patterns, revenue trends, and segmentation insights across all key metrics.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404699"/>
            <a:ext cx="2399824" cy="426244"/>
          </a:xfrm>
          <a:prstGeom prst="roundRect">
            <a:avLst>
              <a:gd name="adj" fmla="val 38315"/>
            </a:avLst>
          </a:prstGeom>
          <a:solidFill>
            <a:srgbClr val="DDEEE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1527096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472684"/>
            <a:ext cx="185547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STRATEGIC ACTIONS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921669"/>
            <a:ext cx="81024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Business Recommendations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793790" y="2970609"/>
            <a:ext cx="3090505" cy="3854291"/>
          </a:xfrm>
          <a:prstGeom prst="roundRect">
            <a:avLst>
              <a:gd name="adj" fmla="val 6606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824270" y="3001089"/>
            <a:ext cx="3029545" cy="680442"/>
          </a:xfrm>
          <a:prstGeom prst="roundRect">
            <a:avLst>
              <a:gd name="adj" fmla="val 24627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2168962" y="312860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051084" y="3908346"/>
            <a:ext cx="257591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Targeted Retention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51084" y="4753094"/>
            <a:ext cx="257591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 personalized loyalty campaigns for Loyal and Returning segments to increase lifetime value.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4111109" y="2970609"/>
            <a:ext cx="3090624" cy="3854291"/>
          </a:xfrm>
          <a:prstGeom prst="roundRect">
            <a:avLst>
              <a:gd name="adj" fmla="val 660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4141589" y="3001089"/>
            <a:ext cx="3029664" cy="680442"/>
          </a:xfrm>
          <a:prstGeom prst="roundRect">
            <a:avLst>
              <a:gd name="adj" fmla="val 24627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5486281" y="312860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4368403" y="3908346"/>
            <a:ext cx="257603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Subscription Conversion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368403" y="4753094"/>
            <a:ext cx="257603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Target repeat buyers with 5+ purchases using exclusive incentives to join subscription program.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8548" y="2970609"/>
            <a:ext cx="3090624" cy="3854291"/>
          </a:xfrm>
          <a:prstGeom prst="roundRect">
            <a:avLst>
              <a:gd name="adj" fmla="val 660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459027" y="3001089"/>
            <a:ext cx="3029664" cy="680442"/>
          </a:xfrm>
          <a:prstGeom prst="roundRect">
            <a:avLst>
              <a:gd name="adj" fmla="val 24627"/>
            </a:avLst>
          </a:prstGeom>
          <a:solidFill>
            <a:srgbClr val="E8F3E8"/>
          </a:solidFill>
          <a:ln/>
        </p:spPr>
      </p:sp>
      <p:sp>
        <p:nvSpPr>
          <p:cNvPr id="18" name="Text 15"/>
          <p:cNvSpPr/>
          <p:nvPr/>
        </p:nvSpPr>
        <p:spPr>
          <a:xfrm>
            <a:off x="8803719" y="312860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7685842" y="3908346"/>
            <a:ext cx="257603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Margin Protection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685842" y="4753094"/>
            <a:ext cx="257603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Reduce flat discounts on high-value customers; shift to value-add offers like free shipping.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10745986" y="2970609"/>
            <a:ext cx="3090624" cy="3854291"/>
          </a:xfrm>
          <a:prstGeom prst="roundRect">
            <a:avLst>
              <a:gd name="adj" fmla="val 660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10776466" y="3001089"/>
            <a:ext cx="3029664" cy="680442"/>
          </a:xfrm>
          <a:prstGeom prst="roundRect">
            <a:avLst>
              <a:gd name="adj" fmla="val 24627"/>
            </a:avLst>
          </a:prstGeom>
          <a:solidFill>
            <a:srgbClr val="E8F3E8"/>
          </a:solidFill>
          <a:ln/>
        </p:spPr>
      </p:sp>
      <p:sp>
        <p:nvSpPr>
          <p:cNvPr id="23" name="Text 20"/>
          <p:cNvSpPr/>
          <p:nvPr/>
        </p:nvSpPr>
        <p:spPr>
          <a:xfrm>
            <a:off x="12121158" y="312860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24" name="Text 21"/>
          <p:cNvSpPr/>
          <p:nvPr/>
        </p:nvSpPr>
        <p:spPr>
          <a:xfrm>
            <a:off x="11003280" y="3908346"/>
            <a:ext cx="257603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Promotion</a:t>
            </a:r>
            <a:endParaRPr lang="en-US" sz="2200" dirty="0"/>
          </a:p>
        </p:txBody>
      </p:sp>
      <p:sp>
        <p:nvSpPr>
          <p:cNvPr id="25" name="Text 22"/>
          <p:cNvSpPr/>
          <p:nvPr/>
        </p:nvSpPr>
        <p:spPr>
          <a:xfrm>
            <a:off x="11003280" y="4753094"/>
            <a:ext cx="257603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Feature top 5 highest-rated products in marketing to leverage customer satisfaction.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2026-01-31T07:33:34Z</dcterms:created>
  <dcterms:modified xsi:type="dcterms:W3CDTF">2026-01-31T07:33:34Z</dcterms:modified>
</cp:coreProperties>
</file>